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6" r:id="rId5"/>
    <p:sldId id="267" r:id="rId6"/>
    <p:sldId id="268" r:id="rId7"/>
    <p:sldId id="276" r:id="rId8"/>
    <p:sldId id="277" r:id="rId9"/>
    <p:sldId id="278" r:id="rId10"/>
    <p:sldId id="269" r:id="rId11"/>
    <p:sldId id="270" r:id="rId12"/>
    <p:sldId id="271" r:id="rId13"/>
    <p:sldId id="272" r:id="rId14"/>
    <p:sldId id="273" r:id="rId15"/>
    <p:sldId id="274"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12" d="100"/>
          <a:sy n="112" d="100"/>
        </p:scale>
        <p:origin x="62" y="-451"/>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12/13/2023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12/13/2023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12/13/2023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12/13/2023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12/13/2023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12/13/2023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12/13/2023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12/13/2023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12/13/2023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12/13/2023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IN"/>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fontScale="90000"/>
          </a:bodyPr>
          <a:lstStyle/>
          <a:p>
            <a:pPr algn="l"/>
            <a:r>
              <a:rPr lang="en-US" sz="3600" dirty="0">
                <a:solidFill>
                  <a:srgbClr val="FFFFFF"/>
                </a:solidFill>
              </a:rPr>
              <a:t>Data Cleaning and Analysis in Anime Dataset</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Akshaykumar Thakare</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17D13-3F30-A66C-4D45-0DC6572292CB}"/>
              </a:ext>
            </a:extLst>
          </p:cNvPr>
          <p:cNvSpPr>
            <a:spLocks noGrp="1"/>
          </p:cNvSpPr>
          <p:nvPr>
            <p:ph type="title"/>
          </p:nvPr>
        </p:nvSpPr>
        <p:spPr/>
        <p:txBody>
          <a:bodyPr/>
          <a:lstStyle/>
          <a:p>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32DFF2C-5522-5A50-00A1-95448A7AD59B}"/>
              </a:ext>
            </a:extLst>
          </p:cNvPr>
          <p:cNvSpPr>
            <a:spLocks noGrp="1"/>
          </p:cNvSpPr>
          <p:nvPr>
            <p:ph idx="1"/>
          </p:nvPr>
        </p:nvSpPr>
        <p:spPr/>
        <p:txBody>
          <a:bodyPr>
            <a:normAutofit/>
          </a:bodyPr>
          <a:lstStyle/>
          <a:p>
            <a:pPr marL="457200" indent="-457200">
              <a:buFont typeface="+mj-lt"/>
              <a:buAutoNum type="arabicPeriod" startAt="4"/>
            </a:pPr>
            <a:r>
              <a:rPr lang="en-IN" i="0" dirty="0">
                <a:effectLst/>
                <a:latin typeface="Times New Roman" panose="02020603050405020304" pitchFamily="18" charset="0"/>
                <a:cs typeface="Times New Roman" panose="02020603050405020304" pitchFamily="18" charset="0"/>
              </a:rPr>
              <a:t>Genre-Specific Performance:</a:t>
            </a:r>
          </a:p>
          <a:p>
            <a:r>
              <a:rPr lang="en-US" sz="1600" i="0" dirty="0">
                <a:effectLst/>
                <a:latin typeface="Times New Roman" panose="02020603050405020304" pitchFamily="18" charset="0"/>
                <a:cs typeface="Times New Roman" panose="02020603050405020304" pitchFamily="18" charset="0"/>
              </a:rPr>
              <a:t>Average Ratings per Anime Category: Determined the average rating for each category of anime, exposing performance specific to the genre. </a:t>
            </a:r>
            <a:r>
              <a:rPr lang="en-US" sz="1600" dirty="0">
                <a:latin typeface="Times New Roman" panose="02020603050405020304" pitchFamily="18" charset="0"/>
                <a:cs typeface="Times New Roman" panose="02020603050405020304" pitchFamily="18" charset="0"/>
              </a:rPr>
              <a:t>K</a:t>
            </a:r>
            <a:r>
              <a:rPr lang="en-US" sz="1600" i="0" dirty="0">
                <a:effectLst/>
                <a:latin typeface="Times New Roman" panose="02020603050405020304" pitchFamily="18" charset="0"/>
                <a:cs typeface="Times New Roman" panose="02020603050405020304" pitchFamily="18" charset="0"/>
              </a:rPr>
              <a:t>nowledgeable choices about platform placement, genre-specific marketing, and content acquisition.</a:t>
            </a:r>
          </a:p>
          <a:p>
            <a:pPr marL="457200" indent="-457200">
              <a:buFont typeface="+mj-lt"/>
              <a:buAutoNum type="arabicPeriod" startAt="5"/>
            </a:pPr>
            <a:r>
              <a:rPr lang="en-IN" i="0" dirty="0">
                <a:effectLst/>
                <a:latin typeface="Times New Roman" panose="02020603050405020304" pitchFamily="18" charset="0"/>
                <a:cs typeface="Times New Roman" panose="02020603050405020304" pitchFamily="18" charset="0"/>
              </a:rPr>
              <a:t>Visualizations:</a:t>
            </a:r>
          </a:p>
          <a:p>
            <a:r>
              <a:rPr lang="en-IN" sz="1600" i="0" dirty="0">
                <a:effectLst/>
                <a:latin typeface="Times New Roman" panose="02020603050405020304" pitchFamily="18" charset="0"/>
                <a:cs typeface="Times New Roman" panose="02020603050405020304" pitchFamily="18" charset="0"/>
              </a:rPr>
              <a:t>Data Representation: </a:t>
            </a:r>
            <a:r>
              <a:rPr lang="en-US" sz="1600" dirty="0">
                <a:latin typeface="Times New Roman" panose="02020603050405020304" pitchFamily="18" charset="0"/>
                <a:cs typeface="Times New Roman" panose="02020603050405020304" pitchFamily="18" charset="0"/>
              </a:rPr>
              <a:t>M</a:t>
            </a:r>
            <a:r>
              <a:rPr lang="en-US" sz="1600" i="0" dirty="0">
                <a:effectLst/>
                <a:latin typeface="Times New Roman" panose="02020603050405020304" pitchFamily="18" charset="0"/>
                <a:cs typeface="Times New Roman" panose="02020603050405020304" pitchFamily="18" charset="0"/>
              </a:rPr>
              <a:t>ade use of Seaborn and Matplotlib to generate </a:t>
            </a:r>
            <a:r>
              <a:rPr lang="en-US" sz="1600" i="0" dirty="0" err="1">
                <a:effectLst/>
                <a:latin typeface="Times New Roman" panose="02020603050405020304" pitchFamily="18" charset="0"/>
                <a:cs typeface="Times New Roman" panose="02020603050405020304" pitchFamily="18" charset="0"/>
              </a:rPr>
              <a:t>visualisations</a:t>
            </a:r>
            <a:r>
              <a:rPr lang="en-US" sz="1600" i="0" dirty="0">
                <a:effectLst/>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I</a:t>
            </a:r>
            <a:r>
              <a:rPr lang="en-US" sz="1600" i="0" dirty="0">
                <a:effectLst/>
                <a:latin typeface="Times New Roman" panose="02020603050405020304" pitchFamily="18" charset="0"/>
                <a:cs typeface="Times New Roman" panose="02020603050405020304" pitchFamily="18" charset="0"/>
              </a:rPr>
              <a:t>ncluded bar graphs showing the top ten categories by average rating as well as histograms showing the distribution of the top ten ratings.</a:t>
            </a:r>
          </a:p>
          <a:p>
            <a:pPr marL="0" indent="0">
              <a:buNone/>
            </a:pPr>
            <a:endParaRPr lang="en-IN" i="0" dirty="0">
              <a:effectLst/>
              <a:latin typeface="Times New Roman" panose="02020603050405020304" pitchFamily="18" charset="0"/>
              <a:cs typeface="Times New Roman" panose="02020603050405020304" pitchFamily="18" charset="0"/>
            </a:endParaRPr>
          </a:p>
          <a:p>
            <a:pPr marL="0" indent="0">
              <a:buNone/>
            </a:pPr>
            <a:endParaRPr lang="en-US" sz="1600" i="0" dirty="0">
              <a:effectLst/>
              <a:latin typeface="Times New Roman" panose="02020603050405020304" pitchFamily="18" charset="0"/>
              <a:cs typeface="Times New Roman" panose="02020603050405020304" pitchFamily="18" charset="0"/>
            </a:endParaRPr>
          </a:p>
          <a:p>
            <a:pPr marL="0" indent="0">
              <a:buNone/>
            </a:pPr>
            <a:endParaRPr lang="en-IN" sz="1600" i="0" dirty="0">
              <a:effectLst/>
              <a:latin typeface="Times New Roman" panose="02020603050405020304" pitchFamily="18" charset="0"/>
              <a:cs typeface="Times New Roman" panose="02020603050405020304" pitchFamily="18" charset="0"/>
            </a:endParaRPr>
          </a:p>
          <a:p>
            <a:pPr marL="0" indent="0">
              <a:buNone/>
            </a:pPr>
            <a:endParaRPr lang="en-IN" sz="1600" i="0" dirty="0">
              <a:effectLst/>
              <a:latin typeface="Times New Roman" panose="02020603050405020304" pitchFamily="18" charset="0"/>
              <a:cs typeface="Times New Roman" panose="02020603050405020304" pitchFamily="18" charset="0"/>
            </a:endParaRPr>
          </a:p>
          <a:p>
            <a:pPr marL="0" indent="0">
              <a:buNone/>
            </a:pPr>
            <a:endParaRPr lang="en-US" sz="1600" i="0" dirty="0">
              <a:effectLst/>
              <a:latin typeface="Times New Roman" panose="02020603050405020304" pitchFamily="18" charset="0"/>
              <a:cs typeface="Times New Roman" panose="02020603050405020304" pitchFamily="18" charset="0"/>
            </a:endParaRPr>
          </a:p>
          <a:p>
            <a:pPr marL="0" indent="0">
              <a:buNone/>
            </a:pPr>
            <a:endParaRPr lang="en-IN" sz="1600" i="0" dirty="0">
              <a:effectLst/>
              <a:latin typeface="Times New Roman" panose="02020603050405020304" pitchFamily="18" charset="0"/>
              <a:cs typeface="Times New Roman" panose="02020603050405020304" pitchFamily="18" charset="0"/>
            </a:endParaRPr>
          </a:p>
          <a:p>
            <a:pPr marL="0" indent="0">
              <a:buNone/>
            </a:pPr>
            <a:endParaRPr lang="en-IN" i="0" dirty="0">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468442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0803A-E275-FC85-1439-3A960AF90E3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Key Learnings: Data Analysis in Anime Dataset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3E0B4B8-244B-356A-0CB5-243E0884BD40}"/>
              </a:ext>
            </a:extLst>
          </p:cNvPr>
          <p:cNvSpPr>
            <a:spLocks noGrp="1"/>
          </p:cNvSpPr>
          <p:nvPr>
            <p:ph idx="1"/>
          </p:nvPr>
        </p:nvSpPr>
        <p:spPr/>
        <p:txBody>
          <a:bodyPr>
            <a:normAutofit/>
          </a:bodyPr>
          <a:lstStyle/>
          <a:p>
            <a:pPr marL="457200" indent="-457200">
              <a:buFont typeface="+mj-lt"/>
              <a:buAutoNum type="arabicPeriod"/>
            </a:pPr>
            <a:r>
              <a:rPr lang="en-IN" dirty="0">
                <a:latin typeface="Times New Roman" panose="02020603050405020304" pitchFamily="18" charset="0"/>
                <a:cs typeface="Times New Roman" panose="02020603050405020304" pitchFamily="18" charset="0"/>
              </a:rPr>
              <a:t>Importance of Data Quality</a:t>
            </a:r>
            <a:r>
              <a:rPr lang="en-IN" dirty="0"/>
              <a:t>:</a:t>
            </a:r>
          </a:p>
          <a:p>
            <a:r>
              <a:rPr lang="en-US" sz="1600" dirty="0">
                <a:latin typeface="Times New Roman" panose="02020603050405020304" pitchFamily="18" charset="0"/>
                <a:cs typeface="Times New Roman" panose="02020603050405020304" pitchFamily="18" charset="0"/>
              </a:rPr>
              <a:t>The phase of data cleansing brought to light how important it is to guarantee data quality. To produce a trustworthy dataset, imputation, standardization, and deduplication are necessary processes.</a:t>
            </a:r>
          </a:p>
          <a:p>
            <a:pPr marL="457200" indent="-457200">
              <a:buFont typeface="+mj-lt"/>
              <a:buAutoNum type="arabicPeriod" startAt="2"/>
            </a:pPr>
            <a:r>
              <a:rPr lang="en-US" i="0" dirty="0">
                <a:effectLst/>
                <a:latin typeface="Times New Roman" panose="02020603050405020304" pitchFamily="18" charset="0"/>
                <a:cs typeface="Times New Roman" panose="02020603050405020304" pitchFamily="18" charset="0"/>
              </a:rPr>
              <a:t>Hive for Structured Data Processing:</a:t>
            </a:r>
          </a:p>
          <a:p>
            <a:r>
              <a:rPr lang="en-US" sz="1600" i="0" dirty="0">
                <a:effectLst/>
                <a:latin typeface="Times New Roman" panose="02020603050405020304" pitchFamily="18" charset="0"/>
                <a:cs typeface="Times New Roman" panose="02020603050405020304" pitchFamily="18" charset="0"/>
              </a:rPr>
              <a:t>Streamlining structured data processing can be achieved by using Hive for preliminary data transformation and cleaning operations. Using a syntax like SQL makes managing tabular data easier.</a:t>
            </a:r>
          </a:p>
          <a:p>
            <a:pPr marL="457200" indent="-457200">
              <a:buFont typeface="+mj-lt"/>
              <a:buAutoNum type="arabicPeriod" startAt="3"/>
            </a:pPr>
            <a:r>
              <a:rPr lang="en-IN" i="0" dirty="0">
                <a:effectLst/>
                <a:latin typeface="Times New Roman" panose="02020603050405020304" pitchFamily="18" charset="0"/>
                <a:cs typeface="Times New Roman" panose="02020603050405020304" pitchFamily="18" charset="0"/>
              </a:rPr>
              <a:t>Spark for Scalable Data Processing:</a:t>
            </a:r>
          </a:p>
          <a:p>
            <a:r>
              <a:rPr lang="en-US" sz="1600" i="0" dirty="0">
                <a:effectLst/>
                <a:latin typeface="Times New Roman" panose="02020603050405020304" pitchFamily="18" charset="0"/>
                <a:cs typeface="Times New Roman" panose="02020603050405020304" pitchFamily="18" charset="0"/>
              </a:rPr>
              <a:t>Spark's distributed computing features make it possible to process big datasets effectively. Spark's parallel architecture improves scalability, which is essential for big data analytics.</a:t>
            </a:r>
            <a:endParaRPr lang="en-IN" sz="1600" i="0" dirty="0">
              <a:effectLst/>
              <a:latin typeface="Times New Roman" panose="02020603050405020304" pitchFamily="18" charset="0"/>
              <a:cs typeface="Times New Roman" panose="02020603050405020304" pitchFamily="18" charset="0"/>
            </a:endParaRPr>
          </a:p>
          <a:p>
            <a:pPr marL="0" indent="0">
              <a:buNone/>
            </a:pPr>
            <a:endParaRPr lang="en-US" sz="1600" i="0" dirty="0">
              <a:effectLst/>
              <a:latin typeface="Times New Roman" panose="02020603050405020304" pitchFamily="18" charset="0"/>
              <a:cs typeface="Times New Roman" panose="02020603050405020304" pitchFamily="18" charset="0"/>
            </a:endParaRPr>
          </a:p>
          <a:p>
            <a:pPr marL="0" indent="0">
              <a:buNone/>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7701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0803A-E275-FC85-1439-3A960AF90E3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Key Learnings: Data Analysis in Anime Dataset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3E0B4B8-244B-356A-0CB5-243E0884BD40}"/>
              </a:ext>
            </a:extLst>
          </p:cNvPr>
          <p:cNvSpPr>
            <a:spLocks noGrp="1"/>
          </p:cNvSpPr>
          <p:nvPr>
            <p:ph idx="1"/>
          </p:nvPr>
        </p:nvSpPr>
        <p:spPr/>
        <p:txBody>
          <a:bodyPr>
            <a:normAutofit/>
          </a:bodyPr>
          <a:lstStyle/>
          <a:p>
            <a:pPr marL="457200" indent="-457200">
              <a:buFont typeface="+mj-lt"/>
              <a:buAutoNum type="arabicPeriod" startAt="4"/>
            </a:pPr>
            <a:r>
              <a:rPr lang="en-IN" i="0" dirty="0">
                <a:effectLst/>
                <a:latin typeface="Times New Roman" panose="02020603050405020304" pitchFamily="18" charset="0"/>
                <a:cs typeface="Times New Roman" panose="02020603050405020304" pitchFamily="18" charset="0"/>
              </a:rPr>
              <a:t>Advanced Analytics Techniques:</a:t>
            </a:r>
          </a:p>
          <a:p>
            <a:r>
              <a:rPr lang="en-US" sz="1600" i="0" dirty="0">
                <a:effectLst/>
                <a:latin typeface="Times New Roman" panose="02020603050405020304" pitchFamily="18" charset="0"/>
                <a:cs typeface="Times New Roman" panose="02020603050405020304" pitchFamily="18" charset="0"/>
              </a:rPr>
              <a:t>Understanding and applying advanced analytics techniques, such as user-based average ratings and categorization, enhance the depth of insights. Such techniques provide granular information for decision-making</a:t>
            </a:r>
          </a:p>
          <a:p>
            <a:pPr marL="457200" indent="-457200">
              <a:buFont typeface="+mj-lt"/>
              <a:buAutoNum type="arabicPeriod" startAt="5"/>
            </a:pPr>
            <a:r>
              <a:rPr lang="en-US" i="0" dirty="0">
                <a:effectLst/>
                <a:latin typeface="Times New Roman" panose="02020603050405020304" pitchFamily="18" charset="0"/>
                <a:cs typeface="Times New Roman" panose="02020603050405020304" pitchFamily="18" charset="0"/>
              </a:rPr>
              <a:t>Visualization as a Communication Tool:</a:t>
            </a:r>
          </a:p>
          <a:p>
            <a:r>
              <a:rPr lang="en-US" sz="1600" i="0" dirty="0">
                <a:effectLst/>
                <a:latin typeface="Times New Roman" panose="02020603050405020304" pitchFamily="18" charset="0"/>
                <a:cs typeface="Times New Roman" panose="02020603050405020304" pitchFamily="18" charset="0"/>
              </a:rPr>
              <a:t>When combined with Spark, Matplotlib and Seaborn provide strong data </a:t>
            </a:r>
            <a:r>
              <a:rPr lang="en-US" sz="1600" i="0" dirty="0" err="1">
                <a:effectLst/>
                <a:latin typeface="Times New Roman" panose="02020603050405020304" pitchFamily="18" charset="0"/>
                <a:cs typeface="Times New Roman" panose="02020603050405020304" pitchFamily="18" charset="0"/>
              </a:rPr>
              <a:t>visualisation</a:t>
            </a:r>
            <a:r>
              <a:rPr lang="en-US" sz="1600" i="0" dirty="0">
                <a:effectLst/>
                <a:latin typeface="Times New Roman" panose="02020603050405020304" pitchFamily="18" charset="0"/>
                <a:cs typeface="Times New Roman" panose="02020603050405020304" pitchFamily="18" charset="0"/>
              </a:rPr>
              <a:t> capabilities. A wide range of audiences can better understand difficult ideas when presented through visual aids.</a:t>
            </a:r>
          </a:p>
          <a:p>
            <a:pPr marL="0" indent="0">
              <a:buNone/>
            </a:pPr>
            <a:endParaRPr lang="en-US" i="0" dirty="0">
              <a:effectLst/>
              <a:latin typeface="Times New Roman" panose="02020603050405020304" pitchFamily="18" charset="0"/>
              <a:cs typeface="Times New Roman" panose="02020603050405020304" pitchFamily="18" charset="0"/>
            </a:endParaRPr>
          </a:p>
          <a:p>
            <a:pPr marL="0" indent="0">
              <a:buNone/>
            </a:pPr>
            <a:endParaRPr lang="en-US" sz="1600" i="0" dirty="0">
              <a:effectLst/>
              <a:latin typeface="Times New Roman" panose="02020603050405020304" pitchFamily="18" charset="0"/>
              <a:cs typeface="Times New Roman" panose="02020603050405020304" pitchFamily="18" charset="0"/>
            </a:endParaRPr>
          </a:p>
          <a:p>
            <a:pPr marL="457200" indent="-457200">
              <a:buFont typeface="+mj-lt"/>
              <a:buAutoNum type="arabicPeriod" startAt="4"/>
            </a:pPr>
            <a:endParaRPr lang="en-IN" i="0" dirty="0">
              <a:effectLst/>
              <a:latin typeface="Times New Roman" panose="02020603050405020304" pitchFamily="18" charset="0"/>
              <a:cs typeface="Times New Roman" panose="02020603050405020304" pitchFamily="18" charset="0"/>
            </a:endParaRPr>
          </a:p>
          <a:p>
            <a:pPr marL="0" indent="0">
              <a:buNone/>
            </a:pPr>
            <a:endParaRPr lang="en-IN" i="0" dirty="0">
              <a:effectLst/>
              <a:latin typeface="Times New Roman" panose="02020603050405020304" pitchFamily="18" charset="0"/>
              <a:cs typeface="Times New Roman" panose="02020603050405020304" pitchFamily="18" charset="0"/>
            </a:endParaRPr>
          </a:p>
          <a:p>
            <a:pPr marL="0" indent="0">
              <a:buNone/>
            </a:pPr>
            <a:endParaRPr lang="en-IN" i="0" dirty="0">
              <a:effectLst/>
              <a:latin typeface="Times New Roman" panose="02020603050405020304" pitchFamily="18" charset="0"/>
              <a:cs typeface="Times New Roman" panose="02020603050405020304" pitchFamily="18" charset="0"/>
            </a:endParaRPr>
          </a:p>
          <a:p>
            <a:pPr marL="0" indent="0">
              <a:buNone/>
            </a:pPr>
            <a:endParaRPr lang="en-US" sz="1600" i="0" dirty="0">
              <a:effectLst/>
              <a:latin typeface="Times New Roman" panose="02020603050405020304" pitchFamily="18" charset="0"/>
              <a:cs typeface="Times New Roman" panose="02020603050405020304" pitchFamily="18" charset="0"/>
            </a:endParaRPr>
          </a:p>
          <a:p>
            <a:pPr marL="0" indent="0">
              <a:buNone/>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4499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on clear background">
            <a:extLst>
              <a:ext uri="{FF2B5EF4-FFF2-40B4-BE49-F238E27FC236}">
                <a16:creationId xmlns:a16="http://schemas.microsoft.com/office/drawing/2014/main" id="{F9FE6709-A44E-5479-0729-1B5A4ECE4943}"/>
              </a:ext>
            </a:extLst>
          </p:cNvPr>
          <p:cNvPicPr>
            <a:picLocks noChangeAspect="1"/>
          </p:cNvPicPr>
          <p:nvPr/>
        </p:nvPicPr>
        <p:blipFill rotWithShape="1">
          <a:blip r:embed="rId2"/>
          <a:srcRect l="41855" r="15576" b="-1"/>
          <a:stretch/>
        </p:blipFill>
        <p:spPr>
          <a:xfrm>
            <a:off x="-1" y="10"/>
            <a:ext cx="4373546" cy="6857990"/>
          </a:xfrm>
          <a:prstGeom prst="rect">
            <a:avLst/>
          </a:prstGeom>
        </p:spPr>
      </p:pic>
      <p:sp>
        <p:nvSpPr>
          <p:cNvPr id="11" name="Rectangle 10">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3" name="Content Placeholder 2">
            <a:extLst>
              <a:ext uri="{FF2B5EF4-FFF2-40B4-BE49-F238E27FC236}">
                <a16:creationId xmlns:a16="http://schemas.microsoft.com/office/drawing/2014/main" id="{CE104335-3A4A-4227-2324-12C62AD90578}"/>
              </a:ext>
            </a:extLst>
          </p:cNvPr>
          <p:cNvSpPr>
            <a:spLocks noGrp="1"/>
          </p:cNvSpPr>
          <p:nvPr>
            <p:ph idx="1"/>
          </p:nvPr>
        </p:nvSpPr>
        <p:spPr>
          <a:xfrm>
            <a:off x="5100824" y="2286000"/>
            <a:ext cx="6176776" cy="3581400"/>
          </a:xfrm>
        </p:spPr>
        <p:txBody>
          <a:bodyPr>
            <a:normAutofit/>
          </a:bodyPr>
          <a:lstStyle/>
          <a:p>
            <a:pPr marL="0" indent="0" algn="ctr">
              <a:buNone/>
            </a:pPr>
            <a:r>
              <a:rPr lang="en-US" sz="4400" dirty="0">
                <a:latin typeface="Times New Roman" panose="02020603050405020304" pitchFamily="18" charset="0"/>
                <a:cs typeface="Times New Roman" panose="02020603050405020304" pitchFamily="18" charset="0"/>
              </a:rPr>
              <a:t>Thank you</a:t>
            </a:r>
            <a:endParaRPr lang="en-IN"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2513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0EA36-1866-04E7-99B8-1E7933D196B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Summarizing the project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5805AB9-1B01-E157-8F02-B064968B4428}"/>
              </a:ext>
            </a:extLst>
          </p:cNvPr>
          <p:cNvSpPr>
            <a:spLocks noGrp="1"/>
          </p:cNvSpPr>
          <p:nvPr>
            <p:ph idx="1"/>
          </p:nvPr>
        </p:nvSpPr>
        <p:spPr>
          <a:xfrm>
            <a:off x="1371600" y="2248677"/>
            <a:ext cx="9601200" cy="3581400"/>
          </a:xfrm>
        </p:spPr>
        <p:txBody>
          <a:bodyPr>
            <a:normAutofit/>
          </a:bodyPr>
          <a:lstStyle/>
          <a:p>
            <a:r>
              <a:rPr lang="en-US" sz="1800" dirty="0">
                <a:latin typeface="Times New Roman" panose="02020603050405020304" pitchFamily="18" charset="0"/>
                <a:cs typeface="Times New Roman" panose="02020603050405020304" pitchFamily="18" charset="0"/>
              </a:rPr>
              <a:t>This study explores anime data using Spark for advanced analysis and Hive for thorough cleanup. Its primary goal is to convert unstructured data into insights that may be used to support strategic decision-making in the animation sector. Platform managers, marketers, and content creators benefit from the project's workflow, which seamlessly combines the advantages of Hive and Spark to offer insightful data and improve decision-making.</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The project's transformational approach using Spark to access sophisticated analytics and Hive to ensure data reliability is what makes it so significant. Extensive documentation is an enduring asset for reproducibility and ongoing development since it fosters transparency and collaboration. Essentially, this project bridges the gap between raw data and strategic information, acting as a catalyst for data-driven innovation in the ever-evolving field of anime entertainment.</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2416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DD153-F0B9-564B-8269-B45DB40C5BB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Key Steps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6FA19C2-DA5A-E276-1B5E-FBCBC4CD492D}"/>
              </a:ext>
            </a:extLst>
          </p:cNvPr>
          <p:cNvSpPr>
            <a:spLocks noGrp="1"/>
          </p:cNvSpPr>
          <p:nvPr>
            <p:ph idx="1"/>
          </p:nvPr>
        </p:nvSpPr>
        <p:spPr/>
        <p:txBody>
          <a:bodyPr>
            <a:normAutofit/>
          </a:bodyPr>
          <a:lstStyle/>
          <a:p>
            <a:pPr>
              <a:buFont typeface="+mj-lt"/>
              <a:buAutoNum type="arabicPeriod"/>
            </a:pPr>
            <a:r>
              <a:rPr lang="en-IN" sz="1800" b="1" i="0" dirty="0">
                <a:effectLst/>
                <a:latin typeface="Times New Roman" panose="02020603050405020304" pitchFamily="18" charset="0"/>
                <a:cs typeface="Times New Roman" panose="02020603050405020304" pitchFamily="18" charset="0"/>
              </a:rPr>
              <a:t>Data Cleaning Using Hive:</a:t>
            </a:r>
          </a:p>
          <a:p>
            <a:r>
              <a:rPr lang="en-IN" sz="1800" b="1" i="0" dirty="0">
                <a:effectLst/>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F</a:t>
            </a:r>
            <a:r>
              <a:rPr lang="en-US" sz="1600" i="0" dirty="0">
                <a:effectLst/>
                <a:latin typeface="Times New Roman" panose="02020603050405020304" pitchFamily="18" charset="0"/>
                <a:cs typeface="Times New Roman" panose="02020603050405020304" pitchFamily="18" charset="0"/>
              </a:rPr>
              <a:t>illing Hive tables with unprocessed data.</a:t>
            </a:r>
          </a:p>
          <a:p>
            <a:r>
              <a:rPr lang="en-US" sz="1600" i="0" dirty="0">
                <a:effectLst/>
                <a:latin typeface="Times New Roman" panose="02020603050405020304" pitchFamily="18" charset="0"/>
                <a:cs typeface="Times New Roman" panose="02020603050405020304" pitchFamily="18" charset="0"/>
              </a:rPr>
              <a:t>       Recognizing and managing absent values.</a:t>
            </a:r>
          </a:p>
          <a:p>
            <a:r>
              <a:rPr lang="en-US" sz="1600" i="0" dirty="0">
                <a:effectLst/>
                <a:latin typeface="Times New Roman" panose="02020603050405020304" pitchFamily="18" charset="0"/>
                <a:cs typeface="Times New Roman" panose="02020603050405020304" pitchFamily="18" charset="0"/>
              </a:rPr>
              <a:t>       Addressing discrepancies in classification data.</a:t>
            </a:r>
          </a:p>
          <a:p>
            <a:r>
              <a:rPr lang="en-US" sz="1600" i="0" dirty="0">
                <a:effectLst/>
                <a:latin typeface="Times New Roman" panose="02020603050405020304" pitchFamily="18" charset="0"/>
                <a:cs typeface="Times New Roman" panose="02020603050405020304" pitchFamily="18" charset="0"/>
              </a:rPr>
              <a:t>       Handling outliers and changing data formats.</a:t>
            </a:r>
          </a:p>
          <a:p>
            <a:r>
              <a:rPr lang="en-US" sz="1800" i="0" dirty="0">
                <a:effectLst/>
                <a:latin typeface="Times New Roman" panose="02020603050405020304" pitchFamily="18" charset="0"/>
                <a:cs typeface="Times New Roman" panose="02020603050405020304" pitchFamily="18" charset="0"/>
              </a:rPr>
              <a:t>      R</a:t>
            </a:r>
            <a:r>
              <a:rPr lang="en-US" sz="1600" i="0" dirty="0">
                <a:effectLst/>
                <a:latin typeface="Times New Roman" panose="02020603050405020304" pitchFamily="18" charset="0"/>
                <a:cs typeface="Times New Roman" panose="02020603050405020304" pitchFamily="18" charset="0"/>
              </a:rPr>
              <a:t>educing redundancy and putting quality control in place.</a:t>
            </a:r>
            <a:endParaRPr lang="en-IN" sz="1600" i="0" dirty="0">
              <a:effectLst/>
              <a:latin typeface="Times New Roman" panose="02020603050405020304" pitchFamily="18" charset="0"/>
              <a:cs typeface="Times New Roman" panose="02020603050405020304" pitchFamily="18" charset="0"/>
            </a:endParaRPr>
          </a:p>
          <a:p>
            <a:pPr marL="0" indent="0">
              <a:buNone/>
            </a:pPr>
            <a:endParaRPr lang="en-IN" sz="16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876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B5B075-12B6-3D39-74F4-2529F939CD32}"/>
              </a:ext>
            </a:extLst>
          </p:cNvPr>
          <p:cNvSpPr>
            <a:spLocks noGrp="1"/>
          </p:cNvSpPr>
          <p:nvPr>
            <p:ph idx="1"/>
          </p:nvPr>
        </p:nvSpPr>
        <p:spPr>
          <a:xfrm>
            <a:off x="1371600" y="223935"/>
            <a:ext cx="9601200" cy="5643465"/>
          </a:xfrm>
        </p:spPr>
        <p:txBody>
          <a:bodyPr/>
          <a:lstStyle/>
          <a:p>
            <a:r>
              <a:rPr lang="en-US" dirty="0"/>
              <a:t>Hive</a:t>
            </a:r>
          </a:p>
          <a:p>
            <a:endParaRPr lang="en-IN" dirty="0"/>
          </a:p>
        </p:txBody>
      </p:sp>
      <p:pic>
        <p:nvPicPr>
          <p:cNvPr id="5" name="Picture 4" descr="A screenshot of a computer&#10;&#10;Description automatically generated">
            <a:extLst>
              <a:ext uri="{FF2B5EF4-FFF2-40B4-BE49-F238E27FC236}">
                <a16:creationId xmlns:a16="http://schemas.microsoft.com/office/drawing/2014/main" id="{23A38F34-BD59-B793-5530-8D92E5E3D43C}"/>
              </a:ext>
            </a:extLst>
          </p:cNvPr>
          <p:cNvPicPr>
            <a:picLocks noChangeAspect="1"/>
          </p:cNvPicPr>
          <p:nvPr/>
        </p:nvPicPr>
        <p:blipFill>
          <a:blip r:embed="rId2"/>
          <a:stretch>
            <a:fillRect/>
          </a:stretch>
        </p:blipFill>
        <p:spPr>
          <a:xfrm>
            <a:off x="7856054" y="0"/>
            <a:ext cx="3833192" cy="4877223"/>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5B0EEC5C-93A4-B41A-B4BF-D7D97B704E46}"/>
              </a:ext>
            </a:extLst>
          </p:cNvPr>
          <p:cNvPicPr>
            <a:picLocks noChangeAspect="1"/>
          </p:cNvPicPr>
          <p:nvPr/>
        </p:nvPicPr>
        <p:blipFill>
          <a:blip r:embed="rId3"/>
          <a:stretch>
            <a:fillRect/>
          </a:stretch>
        </p:blipFill>
        <p:spPr>
          <a:xfrm>
            <a:off x="847724" y="715368"/>
            <a:ext cx="6905625" cy="3770907"/>
          </a:xfrm>
          <a:prstGeom prst="rect">
            <a:avLst/>
          </a:prstGeom>
        </p:spPr>
      </p:pic>
    </p:spTree>
    <p:extLst>
      <p:ext uri="{BB962C8B-B14F-4D97-AF65-F5344CB8AC3E}">
        <p14:creationId xmlns:p14="http://schemas.microsoft.com/office/powerpoint/2010/main" val="27205019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BE654D-54B2-1A8B-E388-3F7BA751DA06}"/>
              </a:ext>
            </a:extLst>
          </p:cNvPr>
          <p:cNvSpPr>
            <a:spLocks noGrp="1"/>
          </p:cNvSpPr>
          <p:nvPr>
            <p:ph idx="1"/>
          </p:nvPr>
        </p:nvSpPr>
        <p:spPr>
          <a:xfrm>
            <a:off x="1371600" y="236220"/>
            <a:ext cx="9601200" cy="5631180"/>
          </a:xfrm>
        </p:spPr>
        <p:txBody>
          <a:bodyPr/>
          <a:lstStyle/>
          <a:p>
            <a:r>
              <a:rPr lang="en-US" dirty="0"/>
              <a:t>Hive Data Cleaning</a:t>
            </a:r>
          </a:p>
          <a:p>
            <a:endParaRPr lang="en-IN" dirty="0"/>
          </a:p>
        </p:txBody>
      </p:sp>
      <p:pic>
        <p:nvPicPr>
          <p:cNvPr id="11" name="Picture 10" descr="A screenshot of a computer&#10;&#10;Description automatically generated">
            <a:extLst>
              <a:ext uri="{FF2B5EF4-FFF2-40B4-BE49-F238E27FC236}">
                <a16:creationId xmlns:a16="http://schemas.microsoft.com/office/drawing/2014/main" id="{0B44F339-5EA0-9BA3-52D4-5483542AC422}"/>
              </a:ext>
            </a:extLst>
          </p:cNvPr>
          <p:cNvPicPr>
            <a:picLocks noChangeAspect="1"/>
          </p:cNvPicPr>
          <p:nvPr/>
        </p:nvPicPr>
        <p:blipFill>
          <a:blip r:embed="rId2"/>
          <a:stretch>
            <a:fillRect/>
          </a:stretch>
        </p:blipFill>
        <p:spPr>
          <a:xfrm>
            <a:off x="767232" y="692311"/>
            <a:ext cx="9601200" cy="4466543"/>
          </a:xfrm>
          <a:prstGeom prst="rect">
            <a:avLst/>
          </a:prstGeom>
        </p:spPr>
      </p:pic>
    </p:spTree>
    <p:extLst>
      <p:ext uri="{BB962C8B-B14F-4D97-AF65-F5344CB8AC3E}">
        <p14:creationId xmlns:p14="http://schemas.microsoft.com/office/powerpoint/2010/main" val="3090825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55A3FE-0689-AE0D-56C7-4D0394D91D6C}"/>
              </a:ext>
            </a:extLst>
          </p:cNvPr>
          <p:cNvSpPr>
            <a:spLocks noGrp="1"/>
          </p:cNvSpPr>
          <p:nvPr>
            <p:ph idx="1"/>
          </p:nvPr>
        </p:nvSpPr>
        <p:spPr>
          <a:xfrm>
            <a:off x="1371600" y="334370"/>
            <a:ext cx="9601200" cy="5533030"/>
          </a:xfrm>
        </p:spPr>
        <p:txBody>
          <a:bodyPr/>
          <a:lstStyle/>
          <a:p>
            <a:r>
              <a:rPr lang="en-US" dirty="0"/>
              <a:t>Moving data to </a:t>
            </a:r>
            <a:r>
              <a:rPr lang="en-US" dirty="0" err="1"/>
              <a:t>gs</a:t>
            </a:r>
            <a:r>
              <a:rPr lang="en-US" dirty="0"/>
              <a:t> bucket            </a:t>
            </a:r>
          </a:p>
          <a:p>
            <a:r>
              <a:rPr lang="en-US" dirty="0"/>
              <a:t>                                                                                           Saving data to </a:t>
            </a:r>
            <a:r>
              <a:rPr lang="en-US" dirty="0" err="1"/>
              <a:t>gs</a:t>
            </a:r>
            <a:r>
              <a:rPr lang="en-US" dirty="0"/>
              <a:t> bucket                          </a:t>
            </a:r>
          </a:p>
          <a:p>
            <a:r>
              <a:rPr lang="en-US" dirty="0"/>
              <a:t>                                                                                    </a:t>
            </a:r>
          </a:p>
          <a:p>
            <a:endParaRPr lang="en-IN" dirty="0"/>
          </a:p>
        </p:txBody>
      </p:sp>
      <p:pic>
        <p:nvPicPr>
          <p:cNvPr id="5" name="Picture 4" descr="A screenshot of a computer&#10;&#10;Description automatically generated">
            <a:extLst>
              <a:ext uri="{FF2B5EF4-FFF2-40B4-BE49-F238E27FC236}">
                <a16:creationId xmlns:a16="http://schemas.microsoft.com/office/drawing/2014/main" id="{1F2B401F-6CC5-1B95-E504-AF8035B9DC8F}"/>
              </a:ext>
            </a:extLst>
          </p:cNvPr>
          <p:cNvPicPr>
            <a:picLocks noChangeAspect="1"/>
          </p:cNvPicPr>
          <p:nvPr/>
        </p:nvPicPr>
        <p:blipFill>
          <a:blip r:embed="rId2"/>
          <a:stretch>
            <a:fillRect/>
          </a:stretch>
        </p:blipFill>
        <p:spPr>
          <a:xfrm>
            <a:off x="1433797" y="799067"/>
            <a:ext cx="5970113" cy="3361690"/>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BF6BBDD8-837C-B383-F24D-7B2A88A241DF}"/>
              </a:ext>
            </a:extLst>
          </p:cNvPr>
          <p:cNvPicPr>
            <a:picLocks noChangeAspect="1"/>
          </p:cNvPicPr>
          <p:nvPr/>
        </p:nvPicPr>
        <p:blipFill>
          <a:blip r:embed="rId3"/>
          <a:stretch>
            <a:fillRect/>
          </a:stretch>
        </p:blipFill>
        <p:spPr>
          <a:xfrm>
            <a:off x="7462304" y="1777725"/>
            <a:ext cx="3452102" cy="1156544"/>
          </a:xfrm>
          <a:prstGeom prst="rect">
            <a:avLst/>
          </a:prstGeom>
        </p:spPr>
      </p:pic>
    </p:spTree>
    <p:extLst>
      <p:ext uri="{BB962C8B-B14F-4D97-AF65-F5344CB8AC3E}">
        <p14:creationId xmlns:p14="http://schemas.microsoft.com/office/powerpoint/2010/main" val="2540521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FA19C2-DA5A-E276-1B5E-FBCBC4CD492D}"/>
              </a:ext>
            </a:extLst>
          </p:cNvPr>
          <p:cNvSpPr>
            <a:spLocks noGrp="1"/>
          </p:cNvSpPr>
          <p:nvPr>
            <p:ph idx="1"/>
          </p:nvPr>
        </p:nvSpPr>
        <p:spPr/>
        <p:txBody>
          <a:bodyPr>
            <a:normAutofit/>
          </a:bodyPr>
          <a:lstStyle/>
          <a:p>
            <a:pPr marL="342900" indent="-342900">
              <a:buFont typeface="+mj-lt"/>
              <a:buAutoNum type="arabicPeriod" startAt="2"/>
            </a:pPr>
            <a:r>
              <a:rPr lang="en-US" sz="1800" b="1" i="0" dirty="0">
                <a:effectLst/>
                <a:latin typeface="Times New Roman" panose="02020603050405020304" pitchFamily="18" charset="0"/>
                <a:cs typeface="Times New Roman" panose="02020603050405020304" pitchFamily="18" charset="0"/>
              </a:rPr>
              <a:t>Data Processing and Analysis Using Spark</a:t>
            </a:r>
            <a:endParaRPr lang="en-IN" sz="1800" b="1" i="0" dirty="0">
              <a:effectLst/>
              <a:latin typeface="Times New Roman" panose="02020603050405020304" pitchFamily="18" charset="0"/>
              <a:cs typeface="Times New Roman" panose="02020603050405020304" pitchFamily="18" charset="0"/>
            </a:endParaRPr>
          </a:p>
          <a:p>
            <a:r>
              <a:rPr lang="en-US" sz="1600" i="0" dirty="0">
                <a:effectLst/>
                <a:latin typeface="Times New Roman" panose="02020603050405020304" pitchFamily="18" charset="0"/>
                <a:cs typeface="Times New Roman" panose="02020603050405020304" pitchFamily="18" charset="0"/>
              </a:rPr>
              <a:t>C</a:t>
            </a:r>
            <a:r>
              <a:rPr lang="en-US" sz="1600" dirty="0">
                <a:latin typeface="Times New Roman" panose="02020603050405020304" pitchFamily="18" charset="0"/>
                <a:cs typeface="Times New Roman" panose="02020603050405020304" pitchFamily="18" charset="0"/>
              </a:rPr>
              <a:t>leaning data and loading it into a Spark Data Frame.</a:t>
            </a:r>
          </a:p>
          <a:p>
            <a:r>
              <a:rPr lang="en-US" sz="1600" dirty="0">
                <a:latin typeface="Times New Roman" panose="02020603050405020304" pitchFamily="18" charset="0"/>
                <a:cs typeface="Times New Roman" panose="02020603050405020304" pitchFamily="18" charset="0"/>
              </a:rPr>
              <a:t>Utilizing exploratory data analysis (EDA) to comprehend the distribution of data.</a:t>
            </a:r>
          </a:p>
          <a:p>
            <a:r>
              <a:rPr lang="en-US" sz="1600" dirty="0">
                <a:latin typeface="Times New Roman" panose="02020603050405020304" pitchFamily="18" charset="0"/>
                <a:cs typeface="Times New Roman" panose="02020603050405020304" pitchFamily="18" charset="0"/>
              </a:rPr>
              <a:t>Putting complex statistics to use, such as rating classification and user-based averages.</a:t>
            </a:r>
          </a:p>
          <a:p>
            <a:r>
              <a:rPr lang="en-US" sz="1600" dirty="0">
                <a:latin typeface="Times New Roman" panose="02020603050405020304" pitchFamily="18" charset="0"/>
                <a:cs typeface="Times New Roman" panose="02020603050405020304" pitchFamily="18" charset="0"/>
              </a:rPr>
              <a:t>Extracting important information like average ratings per anime genre, top-rated anime, and user           preferences</a:t>
            </a:r>
            <a:r>
              <a:rPr lang="en-US" sz="1600" b="1" dirty="0">
                <a:latin typeface="Times New Roman" panose="02020603050405020304" pitchFamily="18" charset="0"/>
                <a:cs typeface="Times New Roman" panose="02020603050405020304" pitchFamily="18" charset="0"/>
              </a:rPr>
              <a:t>.</a:t>
            </a:r>
            <a:endParaRPr lang="en-IN" sz="16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758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F490-D04C-6DA4-2E08-C71F336452BE}"/>
              </a:ext>
            </a:extLst>
          </p:cNvPr>
          <p:cNvSpPr>
            <a:spLocks noGrp="1"/>
          </p:cNvSpPr>
          <p:nvPr>
            <p:ph type="title"/>
          </p:nvPr>
        </p:nvSpPr>
        <p:spPr/>
        <p:txBody>
          <a:bodyPr/>
          <a:lstStyle/>
          <a:p>
            <a:r>
              <a:rPr lang="en-IN" i="0" dirty="0">
                <a:effectLst/>
                <a:latin typeface="Times New Roman" panose="02020603050405020304" pitchFamily="18" charset="0"/>
                <a:cs typeface="Times New Roman" panose="02020603050405020304" pitchFamily="18" charset="0"/>
              </a:rPr>
              <a:t>Technologies Used:</a:t>
            </a:r>
            <a:br>
              <a:rPr lang="en-IN" i="0" dirty="0">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B6B95B5-35E6-04D4-E3A5-345E36E58459}"/>
              </a:ext>
            </a:extLst>
          </p:cNvPr>
          <p:cNvSpPr>
            <a:spLocks noGrp="1"/>
          </p:cNvSpPr>
          <p:nvPr>
            <p:ph idx="1"/>
          </p:nvPr>
        </p:nvSpPr>
        <p:spPr>
          <a:xfrm>
            <a:off x="1371600" y="2171700"/>
            <a:ext cx="9601200" cy="3581400"/>
          </a:xfrm>
        </p:spPr>
        <p:txBody>
          <a:bodyPr>
            <a:normAutofit/>
          </a:bodyPr>
          <a:lstStyle/>
          <a:p>
            <a:r>
              <a:rPr lang="en-US" sz="1600" dirty="0">
                <a:latin typeface="Times New Roman" panose="02020603050405020304" pitchFamily="18" charset="0"/>
                <a:cs typeface="Times New Roman" panose="02020603050405020304" pitchFamily="18" charset="0"/>
              </a:rPr>
              <a:t>Hive: For data cleaning, standardization, and initial exploratory analysis.</a:t>
            </a:r>
          </a:p>
          <a:p>
            <a:r>
              <a:rPr lang="en-US" sz="1600" dirty="0">
                <a:latin typeface="Times New Roman" panose="02020603050405020304" pitchFamily="18" charset="0"/>
                <a:cs typeface="Times New Roman" panose="02020603050405020304" pitchFamily="18" charset="0"/>
              </a:rPr>
              <a:t>Spark: For advanced analytics, large-scale data processing, and visualization.</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0408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17D13-3F30-A66C-4D45-0DC6572292C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Key Findings: Data Analysis in Anime Dataset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32DFF2C-5522-5A50-00A1-95448A7AD59B}"/>
              </a:ext>
            </a:extLst>
          </p:cNvPr>
          <p:cNvSpPr>
            <a:spLocks noGrp="1"/>
          </p:cNvSpPr>
          <p:nvPr>
            <p:ph idx="1"/>
          </p:nvPr>
        </p:nvSpPr>
        <p:spPr/>
        <p:txBody>
          <a:bodyPr>
            <a:normAutofit/>
          </a:bodyPr>
          <a:lstStyle/>
          <a:p>
            <a:pPr marL="457200" indent="-457200">
              <a:buFont typeface="+mj-lt"/>
              <a:buAutoNum type="arabicPeriod"/>
            </a:pPr>
            <a:r>
              <a:rPr lang="en-IN" i="0" dirty="0">
                <a:effectLst/>
                <a:latin typeface="Times New Roman" panose="02020603050405020304" pitchFamily="18" charset="0"/>
                <a:cs typeface="Times New Roman" panose="02020603050405020304" pitchFamily="18" charset="0"/>
              </a:rPr>
              <a:t>User-Based Ratings Analysis:</a:t>
            </a:r>
          </a:p>
          <a:p>
            <a:r>
              <a:rPr lang="en-IN" sz="1600" i="0" dirty="0">
                <a:effectLst/>
                <a:latin typeface="Times New Roman" panose="02020603050405020304" pitchFamily="18" charset="0"/>
                <a:cs typeface="Times New Roman" panose="02020603050405020304" pitchFamily="18" charset="0"/>
              </a:rPr>
              <a:t>User Preferences: </a:t>
            </a:r>
            <a:r>
              <a:rPr lang="en-US" sz="1600" dirty="0">
                <a:latin typeface="Times New Roman" panose="02020603050405020304" pitchFamily="18" charset="0"/>
                <a:cs typeface="Times New Roman" panose="02020603050405020304" pitchFamily="18" charset="0"/>
              </a:rPr>
              <a:t>F</a:t>
            </a:r>
            <a:r>
              <a:rPr lang="en-US" sz="1600" i="0" dirty="0">
                <a:effectLst/>
                <a:latin typeface="Times New Roman" panose="02020603050405020304" pitchFamily="18" charset="0"/>
                <a:cs typeface="Times New Roman" panose="02020603050405020304" pitchFamily="18" charset="0"/>
              </a:rPr>
              <a:t>ound trends in user preferences by figuring out average ratings based on users. Information about how various user groups evaluate anime content, which helps with tailored content suggestions.</a:t>
            </a:r>
            <a:endParaRPr lang="en-IN" sz="1600" i="0" dirty="0">
              <a:effectLst/>
              <a:latin typeface="Times New Roman" panose="02020603050405020304" pitchFamily="18" charset="0"/>
              <a:cs typeface="Times New Roman" panose="02020603050405020304" pitchFamily="18" charset="0"/>
            </a:endParaRPr>
          </a:p>
          <a:p>
            <a:pPr marL="457200" indent="-457200">
              <a:buFont typeface="+mj-lt"/>
              <a:buAutoNum type="arabicPeriod" startAt="2"/>
            </a:pPr>
            <a:r>
              <a:rPr lang="en-IN" i="0" dirty="0">
                <a:effectLst/>
                <a:latin typeface="Times New Roman" panose="02020603050405020304" pitchFamily="18" charset="0"/>
                <a:cs typeface="Times New Roman" panose="02020603050405020304" pitchFamily="18" charset="0"/>
              </a:rPr>
              <a:t>Ratings Distribution and Categorization:</a:t>
            </a:r>
          </a:p>
          <a:p>
            <a:r>
              <a:rPr lang="en-IN" sz="1600" i="0" dirty="0">
                <a:effectLst/>
                <a:latin typeface="Times New Roman" panose="02020603050405020304" pitchFamily="18" charset="0"/>
                <a:cs typeface="Times New Roman" panose="02020603050405020304" pitchFamily="18" charset="0"/>
              </a:rPr>
              <a:t>Sentiment Analysis: </a:t>
            </a:r>
            <a:r>
              <a:rPr lang="en-US" sz="1600" dirty="0">
                <a:latin typeface="Times New Roman" panose="02020603050405020304" pitchFamily="18" charset="0"/>
                <a:cs typeface="Times New Roman" panose="02020603050405020304" pitchFamily="18" charset="0"/>
              </a:rPr>
              <a:t>E</a:t>
            </a:r>
            <a:r>
              <a:rPr lang="en-US" sz="1600" i="0" dirty="0">
                <a:effectLst/>
                <a:latin typeface="Times New Roman" panose="02020603050405020304" pitchFamily="18" charset="0"/>
                <a:cs typeface="Times New Roman" panose="02020603050405020304" pitchFamily="18" charset="0"/>
              </a:rPr>
              <a:t>xamined the rating distribution to ascertain how people felt about anime content in general. Ratings have been categorized into three categories: High, Medium, and Low, offering a more nuanced picture of user mood.</a:t>
            </a:r>
          </a:p>
          <a:p>
            <a:pPr marL="457200" indent="-457200">
              <a:buFont typeface="+mj-lt"/>
              <a:buAutoNum type="arabicPeriod" startAt="3"/>
            </a:pPr>
            <a:r>
              <a:rPr lang="en-IN" i="0" dirty="0">
                <a:effectLst/>
                <a:latin typeface="Times New Roman" panose="02020603050405020304" pitchFamily="18" charset="0"/>
                <a:cs typeface="Times New Roman" panose="02020603050405020304" pitchFamily="18" charset="0"/>
              </a:rPr>
              <a:t>Top-Rated Anime Identification:</a:t>
            </a:r>
          </a:p>
          <a:p>
            <a:r>
              <a:rPr lang="en-IN" sz="1600" i="0" dirty="0">
                <a:effectLst/>
                <a:latin typeface="Times New Roman" panose="02020603050405020304" pitchFamily="18" charset="0"/>
                <a:cs typeface="Times New Roman" panose="02020603050405020304" pitchFamily="18" charset="0"/>
              </a:rPr>
              <a:t>Content Popularity: </a:t>
            </a:r>
            <a:r>
              <a:rPr lang="en-US" sz="1600" dirty="0">
                <a:latin typeface="Times New Roman" panose="02020603050405020304" pitchFamily="18" charset="0"/>
                <a:cs typeface="Times New Roman" panose="02020603050405020304" pitchFamily="18" charset="0"/>
              </a:rPr>
              <a:t>B</a:t>
            </a:r>
            <a:r>
              <a:rPr lang="en-US" sz="1600" i="0" dirty="0">
                <a:effectLst/>
                <a:latin typeface="Times New Roman" panose="02020603050405020304" pitchFamily="18" charset="0"/>
                <a:cs typeface="Times New Roman" panose="02020603050405020304" pitchFamily="18" charset="0"/>
              </a:rPr>
              <a:t>ased on user ratings, determined and presented the anime with the highest ratings. Information on the most well-liked and well-reviewed material, which helps direct plans for content generation and acquisition.</a:t>
            </a:r>
          </a:p>
          <a:p>
            <a:pPr marL="0" indent="0">
              <a:buNone/>
            </a:pPr>
            <a:endParaRPr lang="en-IN" sz="1600" i="0" dirty="0">
              <a:effectLst/>
              <a:latin typeface="Times New Roman" panose="02020603050405020304" pitchFamily="18" charset="0"/>
              <a:cs typeface="Times New Roman" panose="02020603050405020304" pitchFamily="18" charset="0"/>
            </a:endParaRPr>
          </a:p>
          <a:p>
            <a:pPr marL="0" indent="0">
              <a:buNone/>
            </a:pPr>
            <a:endParaRPr lang="en-US" sz="1600" i="0" dirty="0">
              <a:effectLst/>
              <a:latin typeface="Times New Roman" panose="02020603050405020304" pitchFamily="18" charset="0"/>
              <a:cs typeface="Times New Roman" panose="02020603050405020304" pitchFamily="18" charset="0"/>
            </a:endParaRPr>
          </a:p>
          <a:p>
            <a:pPr marL="0" indent="0">
              <a:buNone/>
            </a:pPr>
            <a:endParaRPr lang="en-IN" sz="1600" i="0" dirty="0">
              <a:effectLst/>
              <a:latin typeface="Times New Roman" panose="02020603050405020304" pitchFamily="18" charset="0"/>
              <a:cs typeface="Times New Roman" panose="02020603050405020304" pitchFamily="18" charset="0"/>
            </a:endParaRPr>
          </a:p>
          <a:p>
            <a:pPr marL="0" indent="0">
              <a:buNone/>
            </a:pPr>
            <a:endParaRPr lang="en-IN" i="0" dirty="0">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031126556"/>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183</TotalTime>
  <Words>711</Words>
  <Application>Microsoft Office PowerPoint</Application>
  <PresentationFormat>Widescreen</PresentationFormat>
  <Paragraphs>64</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Calibri</vt:lpstr>
      <vt:lpstr>Franklin Gothic Book</vt:lpstr>
      <vt:lpstr>Times New Roman</vt:lpstr>
      <vt:lpstr>Crop</vt:lpstr>
      <vt:lpstr>Data Cleaning and Analysis in Anime Dataset</vt:lpstr>
      <vt:lpstr>Summarizing the project</vt:lpstr>
      <vt:lpstr>Key Steps</vt:lpstr>
      <vt:lpstr>PowerPoint Presentation</vt:lpstr>
      <vt:lpstr>PowerPoint Presentation</vt:lpstr>
      <vt:lpstr>PowerPoint Presentation</vt:lpstr>
      <vt:lpstr>PowerPoint Presentation</vt:lpstr>
      <vt:lpstr>Technologies Used: </vt:lpstr>
      <vt:lpstr>Key Findings: Data Analysis in Anime Dataset</vt:lpstr>
      <vt:lpstr>PowerPoint Presentation</vt:lpstr>
      <vt:lpstr>Key Learnings: Data Analysis in Anime Dataset</vt:lpstr>
      <vt:lpstr>Key Learnings: Data Analysis in Anime Dataset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Cleaning and Analysis in Anime Dataset</dc:title>
  <dc:creator>Akshay Thakare</dc:creator>
  <cp:lastModifiedBy>Akshay Thakare</cp:lastModifiedBy>
  <cp:revision>5</cp:revision>
  <dcterms:created xsi:type="dcterms:W3CDTF">2023-12-11T00:07:03Z</dcterms:created>
  <dcterms:modified xsi:type="dcterms:W3CDTF">2023-12-13T15:29:56Z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